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1" r:id="rId3"/>
    <p:sldId id="258" r:id="rId4"/>
    <p:sldId id="259" r:id="rId5"/>
    <p:sldId id="292" r:id="rId6"/>
    <p:sldId id="293" r:id="rId7"/>
    <p:sldId id="294" r:id="rId8"/>
    <p:sldId id="262" r:id="rId9"/>
    <p:sldId id="263" r:id="rId10"/>
    <p:sldId id="295" r:id="rId11"/>
    <p:sldId id="265" r:id="rId12"/>
    <p:sldId id="264" r:id="rId13"/>
    <p:sldId id="297" r:id="rId14"/>
    <p:sldId id="298" r:id="rId15"/>
    <p:sldId id="299" r:id="rId16"/>
    <p:sldId id="300" r:id="rId17"/>
    <p:sldId id="301" r:id="rId18"/>
    <p:sldId id="269" r:id="rId19"/>
    <p:sldId id="302" r:id="rId20"/>
    <p:sldId id="303" r:id="rId21"/>
    <p:sldId id="304" r:id="rId22"/>
    <p:sldId id="305" r:id="rId23"/>
    <p:sldId id="306" r:id="rId24"/>
    <p:sldId id="307" r:id="rId25"/>
    <p:sldId id="273" r:id="rId26"/>
    <p:sldId id="309" r:id="rId27"/>
    <p:sldId id="274" r:id="rId28"/>
    <p:sldId id="275" r:id="rId29"/>
    <p:sldId id="276" r:id="rId30"/>
    <p:sldId id="310" r:id="rId31"/>
    <p:sldId id="311" r:id="rId32"/>
    <p:sldId id="277" r:id="rId33"/>
    <p:sldId id="278" r:id="rId34"/>
    <p:sldId id="279" r:id="rId35"/>
    <p:sldId id="280" r:id="rId36"/>
    <p:sldId id="312" r:id="rId37"/>
    <p:sldId id="281" r:id="rId38"/>
    <p:sldId id="282" r:id="rId39"/>
    <p:sldId id="313" r:id="rId40"/>
    <p:sldId id="284" r:id="rId41"/>
    <p:sldId id="285" r:id="rId42"/>
    <p:sldId id="314" r:id="rId43"/>
    <p:sldId id="287" r:id="rId44"/>
    <p:sldId id="288" r:id="rId45"/>
    <p:sldId id="289" r:id="rId46"/>
    <p:sldId id="290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5183B-E9FB-4CC2-90E7-AEEE481DA5C4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D23C-A3F8-4E4C-87D2-E1683CC095C7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262FD-27C7-469D-A445-7094844F9851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2pPr>
            <a:lvl3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4pPr>
            <a:lvl5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1FDCA-FFEE-4A63-AA32-BC7105DC0C9E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30888" y="6376243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9120-4905-4C1D-A4A6-193522AF6724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5106-30FA-4F21-88AA-2C074652C82E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DE5F-1F80-4F5F-8B27-96B61C651D57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77B3-5E9F-4217-980C-A4FD73A35A00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5D66-43C2-479A-9FF1-C1A7384E9537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A883D-3DC0-4D69-8A4A-CFF7EFB83B7B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AB13-8750-4D44-934E-A29A2748B94D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61CA7-80D6-4615-B086-AB3CAD0C920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80086" y="139482"/>
            <a:ext cx="3528392" cy="1323439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0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DANIEL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0" y="1412776"/>
            <a:ext cx="3577261" cy="923330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CAPÍTULO 3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11960" y="3330858"/>
            <a:ext cx="4446758" cy="923330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t-BR" sz="5400" b="1" dirty="0" smtClean="0">
                <a:ln w="11430"/>
                <a:solidFill>
                  <a:srgbClr val="F79646">
                    <a:lumMod val="60000"/>
                    <a:lumOff val="40000"/>
                  </a:srgb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 Fornalha</a:t>
            </a:r>
            <a:endParaRPr lang="pt-BR" sz="5400" b="1" dirty="0">
              <a:ln w="11430"/>
              <a:solidFill>
                <a:srgbClr val="F79646">
                  <a:lumMod val="60000"/>
                  <a:lumOff val="40000"/>
                </a:srgb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2" name="Picture 11" descr="images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022" y="1757318"/>
            <a:ext cx="3672408" cy="49028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sz="1600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</a:t>
            </a:r>
            <a:r>
              <a:rPr lang="pt-BR" b="1" dirty="0" smtClean="0"/>
              <a:t>1.  A Construção da Imagem de Ouro (3:1)</a:t>
            </a:r>
            <a:endParaRPr lang="pt-BR" dirty="0" smtClean="0"/>
          </a:p>
          <a:p>
            <a:pPr>
              <a:buNone/>
              <a:tabLst>
                <a:tab pos="806450" algn="l"/>
              </a:tabLst>
            </a:pPr>
            <a:r>
              <a:rPr lang="pt-BR" b="1" dirty="0" smtClean="0"/>
              <a:t>		2.  A Dedicação da Imagem de Ouro (3:2-7)</a:t>
            </a:r>
            <a:endParaRPr lang="pt-BR" dirty="0" smtClean="0"/>
          </a:p>
          <a:p>
            <a:pPr>
              <a:buNone/>
              <a:tabLst>
                <a:tab pos="1162050" algn="l"/>
              </a:tabLst>
            </a:pPr>
            <a:r>
              <a:rPr lang="pt-BR" b="1" dirty="0" smtClean="0"/>
              <a:t>		a.  A Convocação do Povo (3:2)</a:t>
            </a:r>
            <a:endParaRPr lang="pt-BR" dirty="0" smtClean="0"/>
          </a:p>
          <a:p>
            <a:pPr>
              <a:buNone/>
              <a:tabLst>
                <a:tab pos="1162050" algn="l"/>
              </a:tabLst>
            </a:pPr>
            <a:r>
              <a:rPr lang="pt-BR" sz="1600" dirty="0" smtClean="0"/>
              <a:t>		</a:t>
            </a:r>
            <a:r>
              <a:rPr lang="pt-BR" dirty="0" smtClean="0"/>
              <a:t>b.  O Ajuntamento do Povo (3:3)</a:t>
            </a:r>
          </a:p>
          <a:p>
            <a:pPr>
              <a:buNone/>
              <a:tabLst>
                <a:tab pos="1162050" algn="l"/>
              </a:tabLst>
            </a:pPr>
            <a:endParaRPr lang="pt-BR" dirty="0"/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3 	</a:t>
            </a:r>
            <a:r>
              <a:rPr lang="pt-BR" i="1" dirty="0" smtClean="0"/>
              <a:t>Então </a:t>
            </a:r>
            <a:r>
              <a:rPr lang="pt-BR" i="1" dirty="0"/>
              <a:t>se reuniram os príncipes, os prefeitos e governadores, os capitães, os juízes, os tesoureiros, os conselheiros, e todos os oficiais das províncias, à consagração da estátua que o rei Nabucodonosor tinha levantado; e estavam em pé diante da imagem que Nabucodonosor tinha levantado.</a:t>
            </a:r>
            <a:endParaRPr lang="pt-BR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10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877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43528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sz="1600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</a:t>
            </a:r>
            <a:r>
              <a:rPr lang="pt-BR" b="1" dirty="0" smtClean="0"/>
              <a:t>1.  A Construção da Imagem de Ouro (3:1)</a:t>
            </a:r>
            <a:endParaRPr lang="pt-BR" dirty="0" smtClean="0"/>
          </a:p>
          <a:p>
            <a:pPr>
              <a:buNone/>
              <a:tabLst>
                <a:tab pos="806450" algn="l"/>
              </a:tabLst>
            </a:pPr>
            <a:r>
              <a:rPr lang="pt-BR" b="1" dirty="0" smtClean="0"/>
              <a:t>		2.  A Dedicação da Imagem de Ouro (3:2-7)</a:t>
            </a:r>
            <a:endParaRPr lang="pt-BR" dirty="0" smtClean="0"/>
          </a:p>
          <a:p>
            <a:pPr>
              <a:buNone/>
              <a:tabLst>
                <a:tab pos="1162050" algn="l"/>
              </a:tabLst>
            </a:pPr>
            <a:r>
              <a:rPr lang="pt-BR" b="1" dirty="0" smtClean="0"/>
              <a:t>		</a:t>
            </a:r>
            <a:r>
              <a:rPr lang="pt-BR" dirty="0" smtClean="0"/>
              <a:t>c.  A Ordem de Louvar a Imagem de Ouro (3:4-6)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 </a:t>
            </a:r>
          </a:p>
          <a:p>
            <a:pPr marL="346075" indent="-346075">
              <a:buNone/>
              <a:tabLst>
                <a:tab pos="1162050" algn="l"/>
              </a:tabLst>
            </a:pPr>
            <a:r>
              <a:rPr lang="pt-BR" dirty="0" smtClean="0"/>
              <a:t>4 	</a:t>
            </a:r>
            <a:r>
              <a:rPr lang="pt-BR" i="1" dirty="0" smtClean="0"/>
              <a:t>E </a:t>
            </a:r>
            <a:r>
              <a:rPr lang="pt-BR" i="1" dirty="0"/>
              <a:t>o arauto apregoava em alta voz: Ordena-se a vós, ó povos, nações e línguas: 5 Quando ouvirdes o som da buzina, da flauta, da harpa, da </a:t>
            </a:r>
            <a:r>
              <a:rPr lang="pt-BR" i="1" dirty="0" err="1"/>
              <a:t>sambuca</a:t>
            </a:r>
            <a:r>
              <a:rPr lang="pt-BR" i="1" dirty="0"/>
              <a:t>, do saltério, da gaita de foles, e de toda a espécie de música, prostrar-vos-eis, e adorareis a estátua de ouro que o rei Nabucodonosor tem levantado. 6 E qualquer que não se prostrar e não a adorar, será na mesma hora lançado dentro da fornalha de fogo ardente.</a:t>
            </a:r>
            <a:endParaRPr lang="pt-BR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11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sz="1600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</a:t>
            </a:r>
            <a:r>
              <a:rPr lang="pt-BR" b="1" dirty="0" smtClean="0"/>
              <a:t>1.  A Construção da Imagem de Ouro (3:1)</a:t>
            </a:r>
            <a:endParaRPr lang="pt-BR" dirty="0" smtClean="0"/>
          </a:p>
          <a:p>
            <a:pPr>
              <a:buNone/>
              <a:tabLst>
                <a:tab pos="806450" algn="l"/>
              </a:tabLst>
            </a:pPr>
            <a:r>
              <a:rPr lang="pt-BR" b="1" dirty="0" smtClean="0"/>
              <a:t>		2.  A Dedicação da Imagem de Ouro (3:2-7)</a:t>
            </a:r>
            <a:endParaRPr lang="pt-BR" dirty="0" smtClean="0"/>
          </a:p>
          <a:p>
            <a:pPr>
              <a:buNone/>
              <a:tabLst>
                <a:tab pos="1162050" algn="l"/>
              </a:tabLst>
            </a:pPr>
            <a:r>
              <a:rPr lang="pt-BR" b="1" dirty="0" smtClean="0"/>
              <a:t>		</a:t>
            </a:r>
            <a:r>
              <a:rPr lang="pt-BR" dirty="0" smtClean="0"/>
              <a:t>c.  A Ordem de Louvar a Imagem de Ouro (3:4-6)</a:t>
            </a:r>
          </a:p>
          <a:p>
            <a:pPr>
              <a:buNone/>
              <a:tabLst>
                <a:tab pos="1162050" algn="l"/>
              </a:tabLst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Veja a seguinte explicação </a:t>
            </a:r>
            <a:r>
              <a:rPr lang="pt-BR" dirty="0" smtClean="0"/>
              <a:t>dos </a:t>
            </a:r>
            <a:r>
              <a:rPr lang="pt-BR" dirty="0" smtClean="0"/>
              <a:t>instrumentos musicais mencionados neste trecho: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* "</a:t>
            </a:r>
            <a:r>
              <a:rPr lang="pt-BR" i="1" dirty="0" smtClean="0"/>
              <a:t>buzina</a:t>
            </a:r>
            <a:r>
              <a:rPr lang="pt-BR" dirty="0" smtClean="0"/>
              <a:t>" - Tratava-se de um instrumento feito de um chifre longo com uma extremidade virada: era dessa forma a trombeta nacional dos israelitas.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12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43528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sz="1600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</a:t>
            </a:r>
            <a:r>
              <a:rPr lang="pt-BR" b="1" dirty="0" smtClean="0"/>
              <a:t>1.  A Construção da Imagem de Ouro (3:1)</a:t>
            </a:r>
            <a:endParaRPr lang="pt-BR" dirty="0" smtClean="0"/>
          </a:p>
          <a:p>
            <a:pPr>
              <a:buNone/>
              <a:tabLst>
                <a:tab pos="806450" algn="l"/>
              </a:tabLst>
            </a:pPr>
            <a:r>
              <a:rPr lang="pt-BR" b="1" dirty="0" smtClean="0"/>
              <a:t>		2.  A Dedicação da Imagem de Ouro (3:2-7)</a:t>
            </a:r>
            <a:endParaRPr lang="pt-BR" dirty="0" smtClean="0"/>
          </a:p>
          <a:p>
            <a:pPr>
              <a:buNone/>
              <a:tabLst>
                <a:tab pos="1162050" algn="l"/>
              </a:tabLst>
            </a:pPr>
            <a:r>
              <a:rPr lang="pt-BR" b="1" dirty="0" smtClean="0"/>
              <a:t>		</a:t>
            </a:r>
            <a:r>
              <a:rPr lang="pt-BR" dirty="0" smtClean="0"/>
              <a:t>c.  A Ordem de Louvar a Imagem de Ouro (3:4-6)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 </a:t>
            </a:r>
          </a:p>
          <a:p>
            <a:pPr marL="0" indent="0">
              <a:buNone/>
            </a:pPr>
            <a:r>
              <a:rPr lang="pt-BR" dirty="0"/>
              <a:t>Veja a seguinte </a:t>
            </a:r>
            <a:r>
              <a:rPr lang="pt-BR" dirty="0" smtClean="0"/>
              <a:t>explicação dos </a:t>
            </a:r>
            <a:r>
              <a:rPr lang="pt-BR" dirty="0"/>
              <a:t>instrumentos musicais mencionados neste trecho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* </a:t>
            </a:r>
            <a:r>
              <a:rPr lang="pt-BR" dirty="0"/>
              <a:t>"</a:t>
            </a:r>
            <a:r>
              <a:rPr lang="pt-BR" i="1" dirty="0"/>
              <a:t>pífaro</a:t>
            </a:r>
            <a:r>
              <a:rPr lang="pt-BR" dirty="0"/>
              <a:t>" - Talvez um instrumento que pertencia a uma classe de flauta.</a:t>
            </a:r>
          </a:p>
          <a:p>
            <a:pPr marL="0" indent="0">
              <a:buNone/>
            </a:pPr>
            <a:r>
              <a:rPr lang="pt-BR" dirty="0" smtClean="0"/>
              <a:t>* </a:t>
            </a:r>
            <a:r>
              <a:rPr lang="pt-BR" dirty="0"/>
              <a:t>"</a:t>
            </a:r>
            <a:r>
              <a:rPr lang="pt-BR" i="1" dirty="0"/>
              <a:t>harpa</a:t>
            </a:r>
            <a:r>
              <a:rPr lang="pt-BR" dirty="0"/>
              <a:t>" - Originalmente, esse instrumento tinha um formato de um triângulo, com sete cordas. </a:t>
            </a:r>
            <a:r>
              <a:rPr lang="pt-BR" dirty="0" smtClean="0"/>
              <a:t>Mais </a:t>
            </a:r>
            <a:r>
              <a:rPr lang="pt-BR" dirty="0"/>
              <a:t>tarde, o número de cordas foi aumentado para onze.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13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095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43528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sz="1600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</a:t>
            </a:r>
            <a:r>
              <a:rPr lang="pt-BR" b="1" dirty="0" smtClean="0"/>
              <a:t>1.  A Construção da Imagem de Ouro (3:1)</a:t>
            </a:r>
            <a:endParaRPr lang="pt-BR" dirty="0" smtClean="0"/>
          </a:p>
          <a:p>
            <a:pPr>
              <a:buNone/>
              <a:tabLst>
                <a:tab pos="806450" algn="l"/>
              </a:tabLst>
            </a:pPr>
            <a:r>
              <a:rPr lang="pt-BR" b="1" dirty="0" smtClean="0"/>
              <a:t>		2.  A Dedicação da Imagem de Ouro (3:2-7)</a:t>
            </a:r>
            <a:endParaRPr lang="pt-BR" dirty="0" smtClean="0"/>
          </a:p>
          <a:p>
            <a:pPr>
              <a:buNone/>
              <a:tabLst>
                <a:tab pos="1162050" algn="l"/>
              </a:tabLst>
            </a:pPr>
            <a:r>
              <a:rPr lang="pt-BR" b="1" dirty="0" smtClean="0"/>
              <a:t>		</a:t>
            </a:r>
            <a:r>
              <a:rPr lang="pt-BR" dirty="0" smtClean="0"/>
              <a:t>c.  A Ordem de Louvar a Imagem de Ouro (3:4-6)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 </a:t>
            </a:r>
          </a:p>
          <a:p>
            <a:pPr marL="0" indent="0">
              <a:buNone/>
            </a:pPr>
            <a:r>
              <a:rPr lang="pt-BR" dirty="0"/>
              <a:t>Veja a seguinte explicação breve dos instrumentos musicais mencionados neste trecho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* "</a:t>
            </a:r>
            <a:r>
              <a:rPr lang="pt-BR" i="1" dirty="0" err="1"/>
              <a:t>sambuca</a:t>
            </a:r>
            <a:r>
              <a:rPr lang="pt-BR" dirty="0"/>
              <a:t>" - Sobre esse instrumento há várias opiniões. Seja como for, era um instrumento de cordas, e não de sopro, que era de origem bárbara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/>
              <a:t>* "</a:t>
            </a:r>
            <a:r>
              <a:rPr lang="pt-BR" i="1" dirty="0"/>
              <a:t>saltério</a:t>
            </a:r>
            <a:r>
              <a:rPr lang="pt-BR" dirty="0"/>
              <a:t>" - O nome denota um instrumento tocado com os dedos. Ele era um instrumento de dez coradas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785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43528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sz="1600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</a:t>
            </a:r>
            <a:r>
              <a:rPr lang="pt-BR" b="1" dirty="0" smtClean="0"/>
              <a:t>1.  A Construção da Imagem de Ouro (3:1)</a:t>
            </a:r>
            <a:endParaRPr lang="pt-BR" dirty="0" smtClean="0"/>
          </a:p>
          <a:p>
            <a:pPr>
              <a:buNone/>
              <a:tabLst>
                <a:tab pos="806450" algn="l"/>
              </a:tabLst>
            </a:pPr>
            <a:r>
              <a:rPr lang="pt-BR" b="1" dirty="0" smtClean="0"/>
              <a:t>		2.  A Dedicação da Imagem de Ouro (3:2-7)</a:t>
            </a:r>
            <a:endParaRPr lang="pt-BR" dirty="0" smtClean="0"/>
          </a:p>
          <a:p>
            <a:pPr>
              <a:buNone/>
              <a:tabLst>
                <a:tab pos="1162050" algn="l"/>
              </a:tabLst>
            </a:pPr>
            <a:r>
              <a:rPr lang="pt-BR" b="1" dirty="0" smtClean="0"/>
              <a:t>		</a:t>
            </a:r>
            <a:r>
              <a:rPr lang="pt-BR" dirty="0" smtClean="0"/>
              <a:t>c.  A Ordem de Louvar a Imagem de Ouro (3:4-6)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 </a:t>
            </a:r>
          </a:p>
          <a:p>
            <a:pPr marL="0" indent="0">
              <a:buNone/>
            </a:pPr>
            <a:r>
              <a:rPr lang="pt-BR" dirty="0"/>
              <a:t>Veja a seguinte explicação </a:t>
            </a:r>
            <a:r>
              <a:rPr lang="pt-BR" dirty="0" smtClean="0"/>
              <a:t>dos </a:t>
            </a:r>
            <a:r>
              <a:rPr lang="pt-BR" dirty="0"/>
              <a:t>instrumentos musicais mencionados neste trecho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* </a:t>
            </a:r>
            <a:r>
              <a:rPr lang="pt-BR" dirty="0"/>
              <a:t>"</a:t>
            </a:r>
            <a:r>
              <a:rPr lang="pt-BR" i="1" dirty="0"/>
              <a:t>gaita de foles</a:t>
            </a:r>
            <a:r>
              <a:rPr lang="pt-BR" dirty="0"/>
              <a:t>" - Alguma espécie de instrumento de sopro.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340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43528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sz="1600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</a:t>
            </a:r>
            <a:r>
              <a:rPr lang="pt-BR" b="1" dirty="0" smtClean="0"/>
              <a:t>1.  A Construção da Imagem de Ouro (3:1)</a:t>
            </a:r>
            <a:endParaRPr lang="pt-BR" dirty="0" smtClean="0"/>
          </a:p>
          <a:p>
            <a:pPr>
              <a:buNone/>
              <a:tabLst>
                <a:tab pos="806450" algn="l"/>
              </a:tabLst>
            </a:pPr>
            <a:r>
              <a:rPr lang="pt-BR" b="1" dirty="0" smtClean="0"/>
              <a:t>		2.  A Dedicação da Imagem de Ouro (3:2-7)</a:t>
            </a:r>
            <a:endParaRPr lang="pt-BR" dirty="0" smtClean="0"/>
          </a:p>
          <a:p>
            <a:pPr>
              <a:buNone/>
              <a:tabLst>
                <a:tab pos="1162050" algn="l"/>
              </a:tabLst>
            </a:pPr>
            <a:r>
              <a:rPr lang="pt-BR" b="1" dirty="0" smtClean="0"/>
              <a:t>		</a:t>
            </a:r>
            <a:r>
              <a:rPr lang="pt-BR" dirty="0" smtClean="0"/>
              <a:t>c.  A Ordem de Louvar a Imagem de Ouro (3:4-6)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d</a:t>
            </a:r>
            <a:r>
              <a:rPr lang="pt-BR" dirty="0"/>
              <a:t>.  O Louvor do Povo (3:7)</a:t>
            </a:r>
          </a:p>
          <a:p>
            <a:pPr>
              <a:buNone/>
            </a:pPr>
            <a:r>
              <a:rPr lang="pt-BR" dirty="0"/>
              <a:t>	</a:t>
            </a:r>
            <a:endParaRPr lang="pt-BR" dirty="0" smtClean="0"/>
          </a:p>
          <a:p>
            <a:pPr>
              <a:buNone/>
            </a:pPr>
            <a:r>
              <a:rPr lang="pt-BR" dirty="0"/>
              <a:t>7 </a:t>
            </a:r>
            <a:r>
              <a:rPr lang="pt-BR" dirty="0" smtClean="0"/>
              <a:t>	</a:t>
            </a:r>
            <a:r>
              <a:rPr lang="pt-BR" i="1" dirty="0" smtClean="0"/>
              <a:t>Portanto</a:t>
            </a:r>
            <a:r>
              <a:rPr lang="pt-BR" i="1" dirty="0"/>
              <a:t>, no mesmo instante em que todos os povos ouviram o som da buzina, da flauta, da harpa, da </a:t>
            </a:r>
            <a:r>
              <a:rPr lang="pt-BR" i="1" dirty="0" err="1"/>
              <a:t>sambuca</a:t>
            </a:r>
            <a:r>
              <a:rPr lang="pt-BR" i="1" dirty="0"/>
              <a:t>, do saltério e de toda a espécie de música, prostraram-se todos os povos, nações e línguas, e adoraram a estátua de ouro que o rei Nabucodonosor tinha levantado</a:t>
            </a:r>
            <a:r>
              <a:rPr lang="pt-BR" i="1" dirty="0" smtClean="0"/>
              <a:t>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735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43528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sz="1600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</a:t>
            </a:r>
            <a:r>
              <a:rPr lang="pt-BR" b="1" dirty="0" smtClean="0"/>
              <a:t>1.  A Construção da Imagem de Ouro (3:1)</a:t>
            </a:r>
            <a:endParaRPr lang="pt-BR" dirty="0" smtClean="0"/>
          </a:p>
          <a:p>
            <a:pPr>
              <a:buNone/>
              <a:tabLst>
                <a:tab pos="806450" algn="l"/>
              </a:tabLst>
            </a:pPr>
            <a:r>
              <a:rPr lang="pt-BR" b="1" dirty="0" smtClean="0"/>
              <a:t>		2.  A Dedicação da Imagem de Ouro (3:2-7)</a:t>
            </a:r>
            <a:endParaRPr lang="pt-BR" dirty="0" smtClean="0"/>
          </a:p>
          <a:p>
            <a:pPr>
              <a:buNone/>
              <a:tabLst>
                <a:tab pos="1162050" algn="l"/>
              </a:tabLst>
            </a:pPr>
            <a:r>
              <a:rPr lang="pt-BR" b="1" dirty="0" smtClean="0"/>
              <a:t>		</a:t>
            </a:r>
            <a:r>
              <a:rPr lang="pt-BR" dirty="0" smtClean="0"/>
              <a:t>c.  A Ordem de Louvar a Imagem de Ouro (3:4-6)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d</a:t>
            </a:r>
            <a:r>
              <a:rPr lang="pt-BR" dirty="0"/>
              <a:t>.  O Louvor do Povo (3:7)</a:t>
            </a:r>
          </a:p>
          <a:p>
            <a:pPr>
              <a:buNone/>
            </a:pPr>
            <a:r>
              <a:rPr lang="pt-BR" dirty="0"/>
              <a:t>	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Note </a:t>
            </a:r>
            <a:r>
              <a:rPr lang="pt-BR" dirty="0"/>
              <a:t>que a música era uma “linguagem” universal. Todas as pessoas de nações diferentes e falando línguas diferentes, entenderam o significado da música. A música foi usada porque era o melhor instrumento para liderar o povo para idolatria.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17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40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sz="1600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</a:t>
            </a:r>
            <a:r>
              <a:rPr lang="pt-BR" b="1" dirty="0" smtClean="0"/>
              <a:t>1.  A Construção da Imagem de Ouro (3:1)</a:t>
            </a:r>
            <a:endParaRPr lang="pt-BR" dirty="0" smtClean="0"/>
          </a:p>
          <a:p>
            <a:pPr>
              <a:buNone/>
              <a:tabLst>
                <a:tab pos="806450" algn="l"/>
              </a:tabLst>
            </a:pPr>
            <a:r>
              <a:rPr lang="pt-BR" b="1" dirty="0" smtClean="0"/>
              <a:t>		2.  A Dedicação da Imagem de Ouro (3:2-7)</a:t>
            </a:r>
            <a:endParaRPr lang="pt-BR" dirty="0" smtClean="0"/>
          </a:p>
          <a:p>
            <a:pPr>
              <a:buNone/>
              <a:tabLst>
                <a:tab pos="806450" algn="l"/>
              </a:tabLst>
            </a:pPr>
            <a:r>
              <a:rPr lang="pt-BR" b="1" dirty="0" smtClean="0"/>
              <a:t>	</a:t>
            </a:r>
            <a:r>
              <a:rPr lang="pt-BR" dirty="0" smtClean="0"/>
              <a:t>	3.  A Acusação de Desobediência (3:8-12)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18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sz="1600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	3.  A Acusação de Desobediência (3:8-12)</a:t>
            </a:r>
          </a:p>
          <a:p>
            <a:pPr>
              <a:buNone/>
              <a:tabLst>
                <a:tab pos="806450" algn="l"/>
              </a:tabLst>
            </a:pPr>
            <a:endParaRPr lang="pt-BR" sz="1200" dirty="0" smtClean="0"/>
          </a:p>
          <a:p>
            <a:pPr>
              <a:buNone/>
            </a:pPr>
            <a:r>
              <a:rPr lang="pt-BR" i="1" dirty="0" smtClean="0"/>
              <a:t>8 	Por </a:t>
            </a:r>
            <a:r>
              <a:rPr lang="pt-BR" i="1" dirty="0"/>
              <a:t>isso, no mesmo instante chegaram perto alguns caldeus, e acusaram os judeus. 9 E responderam, dizendo ao rei Nabucodonosor: Ó rei, vive eternamente! 10 Tu, ó rei, fizeste um decreto, pelo qual todo homem que ouvisse o som da buzina, da flauta, da harpa, da </a:t>
            </a:r>
            <a:r>
              <a:rPr lang="pt-BR" i="1" dirty="0" err="1"/>
              <a:t>sambuca</a:t>
            </a:r>
            <a:r>
              <a:rPr lang="pt-BR" i="1" dirty="0"/>
              <a:t>, do saltério, e da gaita de foles, e de toda a espécie de música, se prostrasse e adorasse a estátua de ouro; 11 E, qualquer que não se prostrasse e adorasse, seria lançado dentro da fornalha de fogo ardente. </a:t>
            </a:r>
            <a:r>
              <a:rPr lang="pt-BR" i="1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19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264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</a:t>
            </a:fld>
            <a:endParaRPr lang="pt-BR" dirty="0">
              <a:solidFill>
                <a:prstClr val="white"/>
              </a:solidFill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/>
          </p:nvPr>
        </p:nvGraphicFramePr>
        <p:xfrm>
          <a:off x="101600" y="862013"/>
          <a:ext cx="8942388" cy="513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o" r:id="rId3" imgW="8941880" imgH="5135495" progId="Word.Document.12">
                  <p:embed/>
                </p:oleObj>
              </mc:Choice>
              <mc:Fallback>
                <p:oleObj name="Documento" r:id="rId3" imgW="8941880" imgH="51354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600" y="862013"/>
                        <a:ext cx="8942388" cy="5135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835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sz="1600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	3.  A Acusação de Desobediência (3:8-12)</a:t>
            </a:r>
          </a:p>
          <a:p>
            <a:pPr>
              <a:buNone/>
              <a:tabLst>
                <a:tab pos="806450" algn="l"/>
              </a:tabLst>
            </a:pPr>
            <a:endParaRPr lang="pt-BR" sz="1200" dirty="0" smtClean="0"/>
          </a:p>
          <a:p>
            <a:pPr>
              <a:buNone/>
            </a:pPr>
            <a:r>
              <a:rPr lang="pt-BR" i="1" dirty="0" smtClean="0"/>
              <a:t>12 </a:t>
            </a:r>
            <a:r>
              <a:rPr lang="pt-BR" i="1" dirty="0"/>
              <a:t>Há uns homens judeus, os quais constituíste sobre os negócios da província de Babilônia: </a:t>
            </a:r>
            <a:r>
              <a:rPr lang="pt-BR" i="1" dirty="0" err="1"/>
              <a:t>Sadraque</a:t>
            </a:r>
            <a:r>
              <a:rPr lang="pt-BR" i="1" dirty="0"/>
              <a:t>, </a:t>
            </a:r>
            <a:r>
              <a:rPr lang="pt-BR" i="1" dirty="0" err="1"/>
              <a:t>Mesaque</a:t>
            </a:r>
            <a:r>
              <a:rPr lang="pt-BR" i="1" dirty="0"/>
              <a:t> e </a:t>
            </a:r>
            <a:r>
              <a:rPr lang="pt-BR" i="1" dirty="0" err="1"/>
              <a:t>Abednego</a:t>
            </a:r>
            <a:r>
              <a:rPr lang="pt-BR" i="1" dirty="0"/>
              <a:t>; estes homens, ó rei, não fizeram caso de ti; a teus deuses não servem, nem adoram a estátua de ouro que levantaste</a:t>
            </a:r>
            <a:r>
              <a:rPr lang="pt-BR" i="1" dirty="0" smtClean="0"/>
              <a:t>.</a:t>
            </a:r>
          </a:p>
          <a:p>
            <a:pPr>
              <a:buNone/>
            </a:pPr>
            <a:endParaRPr lang="pt-BR" sz="1200" dirty="0"/>
          </a:p>
          <a:p>
            <a:pPr marL="0" indent="0">
              <a:buNone/>
            </a:pPr>
            <a:r>
              <a:rPr lang="pt-BR" dirty="0" smtClean="0"/>
              <a:t>A </a:t>
            </a:r>
            <a:r>
              <a:rPr lang="pt-BR" dirty="0" smtClean="0"/>
              <a:t>frase "</a:t>
            </a:r>
            <a:r>
              <a:rPr lang="pt-BR" i="1" dirty="0" smtClean="0"/>
              <a:t>acusaram os judeus</a:t>
            </a:r>
            <a:r>
              <a:rPr lang="pt-BR" dirty="0" smtClean="0"/>
              <a:t>" no original significa claramente "acusar maliciosa­mente". Os denunciadores queriam dizer: Os judeus aceitaram de bom grado os altos postos que lhes confiaste, mas agora mostram a sua ingratidão e o seu desrespeito, não adorando a tua imagem.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20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59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sz="1600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	3.  A Acusação de Desobediência (3:8-12)</a:t>
            </a:r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	4</a:t>
            </a:r>
            <a:r>
              <a:rPr lang="pt-BR" dirty="0"/>
              <a:t>.  A </a:t>
            </a:r>
            <a:r>
              <a:rPr lang="pt-BR" dirty="0" smtClean="0"/>
              <a:t>Confrontação </a:t>
            </a:r>
            <a:r>
              <a:rPr lang="pt-BR" dirty="0"/>
              <a:t>de Desobediência (3:13-15</a:t>
            </a:r>
            <a:r>
              <a:rPr lang="pt-BR" dirty="0" smtClean="0"/>
              <a:t>)</a:t>
            </a:r>
          </a:p>
          <a:p>
            <a:pPr>
              <a:buNone/>
              <a:tabLst>
                <a:tab pos="806450" algn="l"/>
              </a:tabLst>
            </a:pPr>
            <a:endParaRPr lang="pt-BR" sz="1200" dirty="0"/>
          </a:p>
          <a:p>
            <a:pPr marL="346075" indent="-346075">
              <a:buNone/>
            </a:pPr>
            <a:r>
              <a:rPr lang="pt-BR" i="1" dirty="0" smtClean="0"/>
              <a:t>13 </a:t>
            </a:r>
            <a:r>
              <a:rPr lang="pt-BR" i="1" dirty="0"/>
              <a:t>Então Nabucodonosor, com ira e furor, mandou trazer a </a:t>
            </a:r>
            <a:r>
              <a:rPr lang="pt-BR" i="1" dirty="0" err="1"/>
              <a:t>Sadraque</a:t>
            </a:r>
            <a:r>
              <a:rPr lang="pt-BR" i="1" dirty="0"/>
              <a:t>, </a:t>
            </a:r>
            <a:r>
              <a:rPr lang="pt-BR" i="1" dirty="0" err="1"/>
              <a:t>Mesaque</a:t>
            </a:r>
            <a:r>
              <a:rPr lang="pt-BR" i="1" dirty="0"/>
              <a:t> e </a:t>
            </a:r>
            <a:r>
              <a:rPr lang="pt-BR" i="1" dirty="0" err="1"/>
              <a:t>Abednego</a:t>
            </a:r>
            <a:r>
              <a:rPr lang="pt-BR" i="1" dirty="0"/>
              <a:t>. E trouxeram a estes homens perante o rei. 14 Falou Nabucodonosor, e lhes disse: É de propósito, ó </a:t>
            </a:r>
            <a:r>
              <a:rPr lang="pt-BR" i="1" dirty="0" err="1"/>
              <a:t>Sadraque</a:t>
            </a:r>
            <a:r>
              <a:rPr lang="pt-BR" i="1" dirty="0"/>
              <a:t>, </a:t>
            </a:r>
            <a:r>
              <a:rPr lang="pt-BR" i="1" dirty="0" err="1"/>
              <a:t>Mesaque</a:t>
            </a:r>
            <a:r>
              <a:rPr lang="pt-BR" i="1" dirty="0"/>
              <a:t> e </a:t>
            </a:r>
            <a:r>
              <a:rPr lang="pt-BR" i="1" dirty="0" err="1"/>
              <a:t>Abednego</a:t>
            </a:r>
            <a:r>
              <a:rPr lang="pt-BR" i="1" dirty="0"/>
              <a:t>, que vós não servis a meus deuses nem adorais a estátua de ouro que levantei?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21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941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sz="1600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	3.  A Acusação de Desobediência (3:8-12)</a:t>
            </a:r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	4</a:t>
            </a:r>
            <a:r>
              <a:rPr lang="pt-BR" dirty="0"/>
              <a:t>.  A </a:t>
            </a:r>
            <a:r>
              <a:rPr lang="pt-BR" dirty="0" smtClean="0"/>
              <a:t>Confrontação </a:t>
            </a:r>
            <a:r>
              <a:rPr lang="pt-BR" dirty="0"/>
              <a:t>de Desobediência (3:13-15</a:t>
            </a:r>
            <a:r>
              <a:rPr lang="pt-BR" dirty="0" smtClean="0"/>
              <a:t>)</a:t>
            </a:r>
          </a:p>
          <a:p>
            <a:pPr>
              <a:buNone/>
              <a:tabLst>
                <a:tab pos="806450" algn="l"/>
              </a:tabLst>
            </a:pPr>
            <a:endParaRPr lang="pt-BR" sz="1200" dirty="0"/>
          </a:p>
          <a:p>
            <a:pPr marL="346075" indent="-346075">
              <a:buNone/>
            </a:pPr>
            <a:r>
              <a:rPr lang="pt-BR" i="1" dirty="0" smtClean="0"/>
              <a:t>15 </a:t>
            </a:r>
            <a:r>
              <a:rPr lang="pt-BR" i="1" dirty="0"/>
              <a:t>Agora, pois, se estais prontos, quando ouvirdes o som da buzina, da flauta, da harpa, da </a:t>
            </a:r>
            <a:r>
              <a:rPr lang="pt-BR" i="1" dirty="0" err="1"/>
              <a:t>sambuca</a:t>
            </a:r>
            <a:r>
              <a:rPr lang="pt-BR" i="1" dirty="0"/>
              <a:t>, do saltério, da gaita de foles, e de toda a espécie de música, para vos prostrardes e adorardes a estátua que fiz, bom é; mas, se não a adorardes, sereis lançados, na mesma hora, dentro da fornalha de fogo ardente. E quem é o Deus que vos poderá livrar das minhas mãos</a:t>
            </a:r>
            <a:r>
              <a:rPr lang="pt-BR" i="1" dirty="0" smtClean="0"/>
              <a:t>?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22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633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sz="1600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	3.  A Acusação de Desobediência (3:8-12)</a:t>
            </a:r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	4</a:t>
            </a:r>
            <a:r>
              <a:rPr lang="pt-BR" dirty="0"/>
              <a:t>.  A </a:t>
            </a:r>
            <a:r>
              <a:rPr lang="pt-BR" dirty="0" smtClean="0"/>
              <a:t>Confrontação </a:t>
            </a:r>
            <a:r>
              <a:rPr lang="pt-BR" dirty="0"/>
              <a:t>de Desobediência (3:13-15</a:t>
            </a:r>
            <a:r>
              <a:rPr lang="pt-BR" dirty="0" smtClean="0"/>
              <a:t>)</a:t>
            </a:r>
          </a:p>
          <a:p>
            <a:pPr>
              <a:buNone/>
              <a:tabLst>
                <a:tab pos="806450" algn="l"/>
              </a:tabLst>
            </a:pPr>
            <a:endParaRPr lang="pt-BR" sz="1200" dirty="0"/>
          </a:p>
          <a:p>
            <a:pPr marL="0" indent="0">
              <a:buNone/>
            </a:pPr>
            <a:r>
              <a:rPr lang="pt-BR" dirty="0" smtClean="0"/>
              <a:t>Nabucodonosor </a:t>
            </a:r>
            <a:r>
              <a:rPr lang="pt-BR" dirty="0"/>
              <a:t>não condenou os três homens tão somente com base no "dizem que". O fato de que o rei estava disposto a conceder-lhes uma nova oportunidade para provaram a sua lealdade é realmente surpreendente. Será que o rei amava os seus três fiéis servidores? Será que ele via neles mais sinceridade e retidão que em seus servidores caldeus?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23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835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sz="1600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	3.  A Acusação de Desobediência (3:8-12)</a:t>
            </a:r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	4</a:t>
            </a:r>
            <a:r>
              <a:rPr lang="pt-BR" dirty="0"/>
              <a:t>.  A </a:t>
            </a:r>
            <a:r>
              <a:rPr lang="pt-BR" dirty="0" smtClean="0"/>
              <a:t>Confrontação </a:t>
            </a:r>
            <a:r>
              <a:rPr lang="pt-BR" dirty="0"/>
              <a:t>de Desobediência (3:13-15</a:t>
            </a:r>
            <a:r>
              <a:rPr lang="pt-BR" dirty="0" smtClean="0"/>
              <a:t>)</a:t>
            </a:r>
          </a:p>
          <a:p>
            <a:pPr>
              <a:buNone/>
              <a:tabLst>
                <a:tab pos="806450" algn="l"/>
              </a:tabLst>
            </a:pPr>
            <a:endParaRPr lang="pt-BR" sz="1200" dirty="0"/>
          </a:p>
          <a:p>
            <a:pPr marL="0" indent="0">
              <a:buNone/>
            </a:pPr>
            <a:r>
              <a:rPr lang="pt-BR" dirty="0" smtClean="0"/>
              <a:t>Um </a:t>
            </a:r>
            <a:r>
              <a:rPr lang="pt-BR" dirty="0"/>
              <a:t>outro fator possível, nesta observação, era que o rei não queria perder a compostura diante de tão </a:t>
            </a:r>
            <a:r>
              <a:rPr lang="pt-BR" dirty="0" smtClean="0"/>
              <a:t>grandiosa </a:t>
            </a:r>
            <a:r>
              <a:rPr lang="pt-BR" dirty="0"/>
              <a:t>assembleia de delegados internacionais ali presentes.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808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sz="1600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5.  A Declaração dos Três Judeus (3:16-18)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i="1" dirty="0" smtClean="0"/>
              <a:t>16 </a:t>
            </a:r>
            <a:r>
              <a:rPr lang="pt-BR" i="1" dirty="0"/>
              <a:t>Responderam </a:t>
            </a:r>
            <a:r>
              <a:rPr lang="pt-BR" i="1" dirty="0" err="1"/>
              <a:t>Sadraque</a:t>
            </a:r>
            <a:r>
              <a:rPr lang="pt-BR" i="1" dirty="0"/>
              <a:t>, </a:t>
            </a:r>
            <a:r>
              <a:rPr lang="pt-BR" i="1" dirty="0" err="1"/>
              <a:t>Mesaque</a:t>
            </a:r>
            <a:r>
              <a:rPr lang="pt-BR" i="1" dirty="0"/>
              <a:t> e </a:t>
            </a:r>
            <a:r>
              <a:rPr lang="pt-BR" i="1" dirty="0" err="1"/>
              <a:t>Abednego</a:t>
            </a:r>
            <a:r>
              <a:rPr lang="pt-BR" i="1" dirty="0"/>
              <a:t>, e disseram ao rei Nabucodonosor: Não necessitamos de te responder sobre este negócio. 17 Eis que o nosso Deus, a quem nós servimos, é que nos pode livrar; ele nos livrará da fornalha de fogo ardente, e da tua mão, ó rei. 18 E, se não, fica sabendo ó rei, que não serviremos a teus deuses nem adoraremos a estátua de ouro que levantaste</a:t>
            </a:r>
            <a:r>
              <a:rPr lang="pt-BR" i="1" dirty="0" smtClean="0"/>
              <a:t>.</a:t>
            </a:r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sz="1600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5.  A Declaração dos Três Judeus (3:16-18)</a:t>
            </a:r>
          </a:p>
          <a:p>
            <a:pPr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Há uma interpretação da frase "Não necessitamos de te responder sobre este negócio" com base no aramaico, que diz: "Nós não te responderemos! Deus te responderá!" Quantas vezes nós estamos preocupados em defender e justificar a Deus dos ataques dos incrédulos! Parece que nos sentimos uma obrigação </a:t>
            </a:r>
            <a:r>
              <a:rPr lang="pt-BR" dirty="0" smtClean="0"/>
              <a:t>em </a:t>
            </a:r>
            <a:r>
              <a:rPr lang="pt-BR" dirty="0" smtClean="0"/>
              <a:t>lutar para preservar a boa imagem e o prestigio de Deus. Mas isto não é necessário, pois Deus mesmo o faz.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289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sz="1600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5.  A Declaração dos Três Judeus (3:16-18)</a:t>
            </a:r>
          </a:p>
          <a:p>
            <a:pPr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Quanto as resultados deste confronto os três estavam </a:t>
            </a:r>
            <a:r>
              <a:rPr lang="pt-BR" dirty="0" err="1" smtClean="0"/>
              <a:t>tranqüilos</a:t>
            </a:r>
            <a:r>
              <a:rPr lang="pt-BR" dirty="0" smtClean="0"/>
              <a:t>. Se Deus quisesse livrá-los, ele tinha poder para isso. Se não quisesse, estavam prontos para morrer. Mas adorar a imagem e servir a </a:t>
            </a:r>
            <a:r>
              <a:rPr lang="pt-BR" dirty="0" smtClean="0"/>
              <a:t>deuses </a:t>
            </a:r>
            <a:r>
              <a:rPr lang="pt-BR" dirty="0" smtClean="0"/>
              <a:t>falsos, nunca! Os três judeus não sabiam qual seria o desfecho do incidente em curso. Sabiam apenas que </a:t>
            </a:r>
            <a:r>
              <a:rPr lang="pt-BR" dirty="0" smtClean="0"/>
              <a:t>deveriam </a:t>
            </a:r>
            <a:r>
              <a:rPr lang="pt-BR" dirty="0" smtClean="0"/>
              <a:t>ser fiéis e honrar a Deus, e que o restante ele faria.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27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sz="1600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5.  A Declaração dos Três Judeus (3:16-18)</a:t>
            </a:r>
          </a:p>
          <a:p>
            <a:pPr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Se Deus usasse a providência no presente caso, os moços não teriam ido para dentro </a:t>
            </a:r>
            <a:r>
              <a:rPr lang="pt-BR" dirty="0" smtClean="0"/>
              <a:t>da fornalha de </a:t>
            </a:r>
            <a:r>
              <a:rPr lang="pt-BR" dirty="0" smtClean="0"/>
              <a:t>fogo ardente, porém, é evidente que o rei não teria reconhecido a soberania do Criador. Assim, Deus permitiu que seus servos fossem parar ali; não os livrou do forno, mas os livrou no forno.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28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5.  A Declaração dos Três Judeus (3:16-18)</a:t>
            </a:r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6.  A Execução do Julgamento (3:19-23)</a:t>
            </a:r>
          </a:p>
          <a:p>
            <a:pPr>
              <a:buNone/>
              <a:tabLst>
                <a:tab pos="806450" algn="l"/>
              </a:tabLst>
            </a:pPr>
            <a:endParaRPr lang="pt-BR" sz="1200" dirty="0" smtClean="0"/>
          </a:p>
          <a:p>
            <a:pPr>
              <a:buNone/>
            </a:pPr>
            <a:r>
              <a:rPr lang="pt-BR" i="1" dirty="0" smtClean="0"/>
              <a:t>19 </a:t>
            </a:r>
            <a:r>
              <a:rPr lang="pt-BR" i="1" dirty="0"/>
              <a:t>Então Nabucodonosor se encheu de furor, e mudou-se o aspecto do seu semblante contra </a:t>
            </a:r>
            <a:r>
              <a:rPr lang="pt-BR" i="1" dirty="0" err="1"/>
              <a:t>Sadraque</a:t>
            </a:r>
            <a:r>
              <a:rPr lang="pt-BR" i="1" dirty="0"/>
              <a:t>, </a:t>
            </a:r>
            <a:r>
              <a:rPr lang="pt-BR" i="1" dirty="0" err="1"/>
              <a:t>Mesaque</a:t>
            </a:r>
            <a:r>
              <a:rPr lang="pt-BR" i="1" dirty="0"/>
              <a:t> e </a:t>
            </a:r>
            <a:r>
              <a:rPr lang="pt-BR" i="1" dirty="0" err="1"/>
              <a:t>Abednego</a:t>
            </a:r>
            <a:r>
              <a:rPr lang="pt-BR" i="1" dirty="0"/>
              <a:t>; falou, e ordenou que a fornalha se aquecesse sete vezes mais do que se costumava aquecer. 20 E ordenou aos homens mais poderosos, que estavam no seu exército, que atassem a </a:t>
            </a:r>
            <a:r>
              <a:rPr lang="pt-BR" i="1" dirty="0" err="1"/>
              <a:t>Sadraque</a:t>
            </a:r>
            <a:r>
              <a:rPr lang="pt-BR" i="1" dirty="0"/>
              <a:t>, </a:t>
            </a:r>
            <a:r>
              <a:rPr lang="pt-BR" i="1" dirty="0" err="1"/>
              <a:t>Mesaque</a:t>
            </a:r>
            <a:r>
              <a:rPr lang="pt-BR" i="1" dirty="0"/>
              <a:t> e </a:t>
            </a:r>
            <a:r>
              <a:rPr lang="pt-BR" i="1" dirty="0" err="1"/>
              <a:t>Abednego</a:t>
            </a:r>
            <a:r>
              <a:rPr lang="pt-BR" i="1" dirty="0"/>
              <a:t>, para lançá-los na fornalha de fogo ardente. </a:t>
            </a:r>
            <a:endParaRPr lang="pt-BR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29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II. A História das Nações (2-7)</a:t>
            </a:r>
          </a:p>
          <a:p>
            <a:pPr indent="14288">
              <a:buNone/>
            </a:pPr>
            <a:r>
              <a:rPr lang="pt-BR" dirty="0" smtClean="0"/>
              <a:t>A. O Primeiro Sonho de Nabucodonosor (2)</a:t>
            </a:r>
            <a:endParaRPr lang="pt-BR" b="1" dirty="0" smtClean="0"/>
          </a:p>
          <a:p>
            <a:pPr>
              <a:buNone/>
            </a:pPr>
            <a:r>
              <a:rPr lang="pt-BR" b="1" dirty="0" smtClean="0"/>
              <a:t>	B. </a:t>
            </a:r>
            <a:r>
              <a:rPr lang="pt-BR" b="1" dirty="0" smtClean="0"/>
              <a:t>A Fornalha de </a:t>
            </a:r>
            <a:r>
              <a:rPr lang="pt-BR" b="1" dirty="0" smtClean="0"/>
              <a:t>Nabucodonosor (3)</a:t>
            </a:r>
            <a:endParaRPr lang="pt-BR" dirty="0" smtClean="0"/>
          </a:p>
          <a:p>
            <a:pPr>
              <a:buNone/>
            </a:pPr>
            <a:endParaRPr lang="pt-BR" sz="1600" dirty="0" smtClean="0"/>
          </a:p>
          <a:p>
            <a:pPr>
              <a:buNone/>
            </a:pPr>
            <a:r>
              <a:rPr lang="pt-BR" dirty="0" smtClean="0"/>
              <a:t>	Vimos no fim do capítulo anterior que a revelação divina que Nabucodonosor recebeu não o conduziu para mais perto de Deus. Sim, ele reconheceu que Jeová é acima de todos </a:t>
            </a:r>
            <a:r>
              <a:rPr lang="pt-BR" dirty="0" smtClean="0"/>
              <a:t>os deuses, </a:t>
            </a:r>
            <a:r>
              <a:rPr lang="pt-BR" dirty="0" smtClean="0"/>
              <a:t>mas não o reconheceu como seu Deus. Ele não tirou desta experiência as conclusões certas e </a:t>
            </a:r>
            <a:r>
              <a:rPr lang="pt-BR" dirty="0" smtClean="0"/>
              <a:t>necessárias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sz="1600" dirty="0" smtClean="0"/>
          </a:p>
          <a:p>
            <a:pPr>
              <a:buNone/>
            </a:pPr>
            <a:r>
              <a:rPr lang="pt-BR" dirty="0" smtClean="0"/>
              <a:t>	Neste capítulo, Nabucodonosor, mostrando seu orgulho, e ao mesmo tempo a dureza do seu coração, construiu uma imagem </a:t>
            </a:r>
            <a:r>
              <a:rPr lang="pt-BR" dirty="0" smtClean="0"/>
              <a:t>baseada, </a:t>
            </a:r>
            <a:r>
              <a:rPr lang="pt-BR" dirty="0" smtClean="0"/>
              <a:t>sem dúvida, na imagem de sua visão.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5.  A Declaração dos Três Judeus (3:16-18)</a:t>
            </a:r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6.  A Execução do Julgamento (3:19-23)</a:t>
            </a:r>
          </a:p>
          <a:p>
            <a:pPr>
              <a:buNone/>
              <a:tabLst>
                <a:tab pos="806450" algn="l"/>
              </a:tabLst>
            </a:pPr>
            <a:endParaRPr lang="pt-BR" sz="1200" dirty="0" smtClean="0"/>
          </a:p>
          <a:p>
            <a:pPr>
              <a:buNone/>
            </a:pPr>
            <a:r>
              <a:rPr lang="pt-BR" i="1" dirty="0" smtClean="0"/>
              <a:t>21 </a:t>
            </a:r>
            <a:r>
              <a:rPr lang="pt-BR" i="1" dirty="0"/>
              <a:t>Então estes homens foram atados, vestidos com as suas capas, suas túnicas, e seus chapéus, e demais roupas, e foram lançados dentro da fornalha de fogo ardente. 22 E, porque a palavra do rei era urgente, e a fornalha estava sobremaneira quente, a chama do fogo matou aqueles homens que carregaram a </a:t>
            </a:r>
            <a:r>
              <a:rPr lang="pt-BR" i="1" dirty="0" err="1"/>
              <a:t>Sadraque</a:t>
            </a:r>
            <a:r>
              <a:rPr lang="pt-BR" i="1" dirty="0"/>
              <a:t>, </a:t>
            </a:r>
            <a:r>
              <a:rPr lang="pt-BR" i="1" dirty="0" err="1"/>
              <a:t>Mesaque</a:t>
            </a:r>
            <a:r>
              <a:rPr lang="pt-BR" i="1" dirty="0"/>
              <a:t>, e </a:t>
            </a:r>
            <a:r>
              <a:rPr lang="pt-BR" i="1" dirty="0" err="1"/>
              <a:t>Abednego</a:t>
            </a:r>
            <a:r>
              <a:rPr lang="pt-BR" i="1" dirty="0"/>
              <a:t>. 23 E estes três homens, </a:t>
            </a:r>
            <a:r>
              <a:rPr lang="pt-BR" i="1" dirty="0" err="1"/>
              <a:t>Sadraque</a:t>
            </a:r>
            <a:r>
              <a:rPr lang="pt-BR" i="1" dirty="0"/>
              <a:t>, </a:t>
            </a:r>
            <a:r>
              <a:rPr lang="pt-BR" i="1" dirty="0" err="1"/>
              <a:t>Mesaque</a:t>
            </a:r>
            <a:r>
              <a:rPr lang="pt-BR" i="1" dirty="0"/>
              <a:t> e </a:t>
            </a:r>
            <a:r>
              <a:rPr lang="pt-BR" i="1" dirty="0" err="1"/>
              <a:t>Abednego</a:t>
            </a:r>
            <a:r>
              <a:rPr lang="pt-BR" i="1" dirty="0"/>
              <a:t>, caíram atados dentro da fornalha de fogo ardente</a:t>
            </a:r>
            <a:r>
              <a:rPr lang="pt-BR" i="1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30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931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5.  A Declaração dos Três Judeus (3:16-18)</a:t>
            </a:r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6.  A Execução do Julgamento (3:19-23)</a:t>
            </a:r>
          </a:p>
          <a:p>
            <a:pPr>
              <a:buNone/>
              <a:tabLst>
                <a:tab pos="806450" algn="l"/>
              </a:tabLst>
            </a:pPr>
            <a:endParaRPr lang="pt-BR" sz="1200" dirty="0" smtClean="0"/>
          </a:p>
          <a:p>
            <a:pPr marL="0" indent="0">
              <a:buNone/>
            </a:pPr>
            <a:r>
              <a:rPr lang="pt-BR" dirty="0" smtClean="0"/>
              <a:t>Para que atá-los, afinal? Se a fornalha já estava tão quente que os soldados que tiveram que executar a ordem pereceram no calor das chamas, ainda era necessário amarrar firmemente os réus provocadores da ira real? Fugiriam do fogo se não fossem amarrados? E por que a fornalha teve que ser esquentada sete vezes mais do que de costume, se normalmente já reduzia </a:t>
            </a:r>
            <a:r>
              <a:rPr lang="pt-BR" dirty="0" smtClean="0"/>
              <a:t>à cinzas, </a:t>
            </a:r>
            <a:r>
              <a:rPr lang="pt-BR" dirty="0" smtClean="0"/>
              <a:t>as pessoas que eram lançadas nela?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31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479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5.  A Declaração dos Três Judeus (3:16-18)</a:t>
            </a:r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6.  A Execução do Julgamento (3:19-23)</a:t>
            </a:r>
          </a:p>
          <a:p>
            <a:pPr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Pois as palavras "</a:t>
            </a:r>
            <a:r>
              <a:rPr lang="pt-BR" i="1" dirty="0" smtClean="0"/>
              <a:t>mais do que se costumava aquecer</a:t>
            </a:r>
            <a:r>
              <a:rPr lang="pt-BR" dirty="0" smtClean="0"/>
              <a:t>" indicam que aquela não seria a primeira execução na fornalha. Será que o rei estava inseguro e pressentia que alguma coisa não ia dar certo? A verdade é que a ira humana, tanto dos reis como dos mortais comuns, sempre se excede e se comporta de maneira ridícula.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32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5.  A Declaração dos Três Judeus (3:16-18)</a:t>
            </a:r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6.  A Execução do Julgamento (3:19-23)</a:t>
            </a:r>
          </a:p>
          <a:p>
            <a:pPr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Muitas vezes o próprio Deus tem que lançar seus filhos desobedientes na fornalha do sofrimento e da dor, para lhes tirar as ataduras e as algemas do pecado. A enfermidade, a tribulação, os desastres, são as fornalhas de Deus que muitas vezes até são manejadas por pessoas ímpias.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33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5.  A Declaração dos Três Judeus (3:16-18)</a:t>
            </a:r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6.  A Execução do Julgamento (3:19-23)</a:t>
            </a:r>
          </a:p>
          <a:p>
            <a:pPr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Versículo 21 </a:t>
            </a:r>
            <a:r>
              <a:rPr lang="pt-BR" dirty="0" smtClean="0"/>
              <a:t>dá </a:t>
            </a:r>
            <a:r>
              <a:rPr lang="pt-BR" dirty="0" smtClean="0"/>
              <a:t>uma descrição das roupas usadas pelos ministros daquela corte: capas, calções, vestidos e chapéus.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7.  A Preservação dos Três Judeus (3:24-27)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a.  No Fogo (24-25)</a:t>
            </a:r>
          </a:p>
          <a:p>
            <a:pPr>
              <a:buNone/>
              <a:tabLst>
                <a:tab pos="1162050" algn="l"/>
              </a:tabLst>
            </a:pPr>
            <a:endParaRPr lang="pt-BR" sz="1200" dirty="0" smtClean="0"/>
          </a:p>
          <a:p>
            <a:pPr>
              <a:buNone/>
            </a:pPr>
            <a:r>
              <a:rPr lang="pt-BR" i="1" dirty="0" smtClean="0"/>
              <a:t>24 </a:t>
            </a:r>
            <a:r>
              <a:rPr lang="pt-BR" i="1" dirty="0"/>
              <a:t>Então o rei Nabucodonosor se espantou, e se levantou depressa; falou, dizendo aos seus conselheiros: Não lançamos nós, dentro do fogo, três homens atados? Responderam e disseram ao rei: É verdade, ó rei. 25 Respondeu, dizendo: Eu, porém, vejo quatro homens soltos, que andam passeando dentro do fogo, sem sofrer nenhum dano; e o aspecto do quarto é semelhante ao Filho de Deus</a:t>
            </a:r>
            <a:r>
              <a:rPr lang="pt-BR" i="1" dirty="0" smtClean="0"/>
              <a:t>.</a:t>
            </a:r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7.  A Preservação dos Três Judeus (3:24-27)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a.  No Fogo (24-25)</a:t>
            </a:r>
          </a:p>
          <a:p>
            <a:pPr>
              <a:buNone/>
              <a:tabLst>
                <a:tab pos="1162050" algn="l"/>
              </a:tabLst>
            </a:pPr>
            <a:endParaRPr lang="pt-BR" sz="1200" dirty="0" smtClean="0"/>
          </a:p>
          <a:p>
            <a:pPr marL="0" indent="0">
              <a:buNone/>
            </a:pPr>
            <a:r>
              <a:rPr lang="pt-BR" dirty="0" smtClean="0"/>
              <a:t>O milagre era irrefutável. O rei e os seus oficiais mais próximos reuniram-se em torno dos três homens e tiveram que constatar que algo de sobrenatural tinha acontecido. Qualquer tentativa para explicar o fenômeno sem reconhecer que havia acontecido um milagre estava condenada ao fracasso. Milagres são assim: podem ser verificados, mas nunca explicados.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867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7.  A Preservação dos Três Judeus (3:24-27)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a.  No Fogo (24-25)</a:t>
            </a:r>
          </a:p>
          <a:p>
            <a:pPr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Quase todos os estudiosos afirmam que o quarto homem </a:t>
            </a:r>
            <a:r>
              <a:rPr lang="pt-BR" dirty="0" smtClean="0"/>
              <a:t>na fornalha era </a:t>
            </a:r>
            <a:r>
              <a:rPr lang="pt-BR" dirty="0" smtClean="0"/>
              <a:t>Jesus Cristo.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37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7.  A Preservação dos Três Judeus (3:24-27)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a.  No Fogo (24-25)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b.  Fora do Fogo (26-27)</a:t>
            </a:r>
          </a:p>
          <a:p>
            <a:pPr>
              <a:buNone/>
            </a:pPr>
            <a:r>
              <a:rPr lang="pt-BR" i="1" dirty="0" smtClean="0"/>
              <a:t>26 </a:t>
            </a:r>
            <a:r>
              <a:rPr lang="pt-BR" i="1" dirty="0"/>
              <a:t>Então chegando-se Nabucodonosor à porta da fornalha de fogo ardente, falou, dizendo: </a:t>
            </a:r>
            <a:r>
              <a:rPr lang="pt-BR" i="1" dirty="0" err="1"/>
              <a:t>Sadraque</a:t>
            </a:r>
            <a:r>
              <a:rPr lang="pt-BR" i="1" dirty="0"/>
              <a:t>, </a:t>
            </a:r>
            <a:r>
              <a:rPr lang="pt-BR" i="1" dirty="0" err="1"/>
              <a:t>Mesaque</a:t>
            </a:r>
            <a:r>
              <a:rPr lang="pt-BR" i="1" dirty="0"/>
              <a:t> e </a:t>
            </a:r>
            <a:r>
              <a:rPr lang="pt-BR" i="1" dirty="0" err="1"/>
              <a:t>Abednego</a:t>
            </a:r>
            <a:r>
              <a:rPr lang="pt-BR" i="1" dirty="0"/>
              <a:t>, servos do Deus Altíssimo, saí e vinde! Então </a:t>
            </a:r>
            <a:r>
              <a:rPr lang="pt-BR" i="1" dirty="0" err="1"/>
              <a:t>Sadraque</a:t>
            </a:r>
            <a:r>
              <a:rPr lang="pt-BR" i="1" dirty="0"/>
              <a:t>, </a:t>
            </a:r>
            <a:r>
              <a:rPr lang="pt-BR" i="1" dirty="0" err="1"/>
              <a:t>Mesaque</a:t>
            </a:r>
            <a:r>
              <a:rPr lang="pt-BR" i="1" dirty="0"/>
              <a:t> e </a:t>
            </a:r>
            <a:r>
              <a:rPr lang="pt-BR" i="1" dirty="0" err="1"/>
              <a:t>Abednego</a:t>
            </a:r>
            <a:r>
              <a:rPr lang="pt-BR" i="1" dirty="0"/>
              <a:t> saíram do meio do fogo. 27 E reuniram-se os príncipes, os capitães, os governadores e os conselheiros do rei e, contemplando estes homens, viram que o fogo não tinha tido poder algum sobre os seus corpos; nem um só cabelo da sua cabeça se tinha queimado, nem as suas capas se mudaram, nem cheiro de fogo tinha passado sobre eles.</a:t>
            </a:r>
          </a:p>
          <a:p>
            <a:pPr>
              <a:buNone/>
            </a:pPr>
            <a:r>
              <a:rPr lang="pt-BR" dirty="0" smtClean="0"/>
              <a:t>	O termo "</a:t>
            </a:r>
            <a:r>
              <a:rPr lang="pt-BR" i="1" dirty="0" smtClean="0"/>
              <a:t>servos</a:t>
            </a:r>
            <a:r>
              <a:rPr lang="pt-BR" dirty="0" smtClean="0"/>
              <a:t>", no campo religioso, toma uma sentido muito rico: "servo" é quem está sujeito a Deus e trabalha no seu serviço.</a:t>
            </a:r>
          </a:p>
          <a:p>
            <a:pPr>
              <a:buNone/>
            </a:pPr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38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7.  A Preservação dos Três Judeus (3:24-27)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a.  No Fogo (24-25)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b.  Fora do Fogo (26-27)</a:t>
            </a:r>
          </a:p>
          <a:p>
            <a:pPr>
              <a:buNone/>
              <a:tabLst>
                <a:tab pos="1162050" algn="l"/>
              </a:tabLst>
            </a:pPr>
            <a:endParaRPr lang="pt-BR" dirty="0"/>
          </a:p>
          <a:p>
            <a:pPr marL="0" indent="0">
              <a:buNone/>
              <a:tabLst>
                <a:tab pos="1162050" algn="l"/>
              </a:tabLst>
            </a:pPr>
            <a:r>
              <a:rPr lang="pt-BR" dirty="0" smtClean="0"/>
              <a:t>O termo "</a:t>
            </a:r>
            <a:r>
              <a:rPr lang="pt-BR" i="1" dirty="0" smtClean="0"/>
              <a:t>servos</a:t>
            </a:r>
            <a:r>
              <a:rPr lang="pt-BR" dirty="0" smtClean="0"/>
              <a:t>", no campo religioso, toma </a:t>
            </a:r>
            <a:r>
              <a:rPr lang="pt-BR" dirty="0" smtClean="0"/>
              <a:t>um </a:t>
            </a:r>
            <a:r>
              <a:rPr lang="pt-BR" dirty="0" smtClean="0"/>
              <a:t>sentido muito rico: "servo" é quem está sujeito a Deus e trabalha no seu serviço.</a:t>
            </a:r>
          </a:p>
          <a:p>
            <a:pPr marL="0" indent="0">
              <a:buNone/>
              <a:tabLst>
                <a:tab pos="1162050" algn="l"/>
              </a:tabLst>
            </a:pPr>
            <a:endParaRPr lang="pt-BR" dirty="0"/>
          </a:p>
          <a:p>
            <a:pPr marL="0" indent="0">
              <a:buNone/>
              <a:tabLst>
                <a:tab pos="1162050" algn="l"/>
              </a:tabLst>
            </a:pPr>
            <a:r>
              <a:rPr lang="pt-BR" dirty="0" smtClean="0"/>
              <a:t>Devemos </a:t>
            </a:r>
            <a:r>
              <a:rPr lang="pt-BR" dirty="0"/>
              <a:t>notar uma particularidade nesta narrativa: é que só foram queimadas na fornalha ardente as "cordas", porque estas eram do rei. O testemunho disso tudo era que Deus é todo poderoso. </a:t>
            </a:r>
          </a:p>
          <a:p>
            <a:pPr marL="0" indent="0">
              <a:buNone/>
              <a:tabLst>
                <a:tab pos="1162050" algn="l"/>
              </a:tabLst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39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486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 </a:t>
            </a:r>
            <a:r>
              <a:rPr lang="pt-BR" b="1" dirty="0" smtClean="0"/>
              <a:t>A Fornalha de </a:t>
            </a:r>
            <a:r>
              <a:rPr lang="pt-BR" b="1" dirty="0" smtClean="0"/>
              <a:t>Nabucodonosor (3)</a:t>
            </a:r>
            <a:endParaRPr lang="pt-BR" sz="1600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</a:t>
            </a:r>
            <a:r>
              <a:rPr lang="pt-BR" b="1" dirty="0" smtClean="0"/>
              <a:t>1.  A Construção da Imagem de Ouro (3:1)</a:t>
            </a:r>
          </a:p>
          <a:p>
            <a:pPr>
              <a:buNone/>
              <a:tabLst>
                <a:tab pos="806450" algn="l"/>
              </a:tabLst>
            </a:pPr>
            <a:endParaRPr lang="pt-BR" sz="1200" dirty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1	</a:t>
            </a:r>
            <a:r>
              <a:rPr lang="pt-BR" i="1" dirty="0" smtClean="0"/>
              <a:t>O </a:t>
            </a:r>
            <a:r>
              <a:rPr lang="pt-BR" i="1" dirty="0"/>
              <a:t>REI Nabucodonosor fez uma estátua de ouro, cuja altura era de sessenta côvados, e a sua largura de seis côvados; levantou-a no campo de Dura, na província de Babilônia.</a:t>
            </a:r>
            <a:endParaRPr lang="pt-BR" i="1" dirty="0" smtClean="0"/>
          </a:p>
          <a:p>
            <a:endParaRPr lang="pt-BR" sz="1200" dirty="0" smtClean="0"/>
          </a:p>
          <a:p>
            <a:pPr marL="0" indent="0">
              <a:buNone/>
            </a:pPr>
            <a:r>
              <a:rPr lang="pt-BR" dirty="0" smtClean="0"/>
              <a:t>O lugar </a:t>
            </a:r>
            <a:r>
              <a:rPr lang="pt-BR" dirty="0" smtClean="0"/>
              <a:t>exato </a:t>
            </a:r>
            <a:r>
              <a:rPr lang="pt-BR" dirty="0" smtClean="0"/>
              <a:t>de Dura não é conhecido, mas sabemos que ele é uma abreviação de um nome mais longo, composto com Dura, tal como </a:t>
            </a:r>
            <a:r>
              <a:rPr lang="pt-BR" dirty="0" err="1" smtClean="0"/>
              <a:t>Duru-sha-Karrabi</a:t>
            </a:r>
            <a:r>
              <a:rPr lang="pt-BR" dirty="0" smtClean="0"/>
              <a:t>, um subúrbio de Babilônia. Aparentemente era um parte do vale (ou planície) de </a:t>
            </a:r>
            <a:r>
              <a:rPr lang="pt-BR" dirty="0" err="1" smtClean="0"/>
              <a:t>Sinar</a:t>
            </a:r>
            <a:r>
              <a:rPr lang="pt-BR" dirty="0" smtClean="0"/>
              <a:t>, onde foi construído também </a:t>
            </a:r>
            <a:r>
              <a:rPr lang="pt-BR" dirty="0" smtClean="0"/>
              <a:t>a torre </a:t>
            </a:r>
            <a:r>
              <a:rPr lang="pt-BR" dirty="0" smtClean="0"/>
              <a:t>de Babel.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7.  A Preservação dos Três Judeus (3:24-27)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a.  No Fogo (24-25)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b.  Fora do Fogo (26-27)</a:t>
            </a:r>
          </a:p>
          <a:p>
            <a:pPr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Os incrédulos tinham de admitir isso também, senão, eles não tinham jeito </a:t>
            </a:r>
            <a:r>
              <a:rPr lang="pt-BR" dirty="0" smtClean="0"/>
              <a:t>para explicar </a:t>
            </a:r>
            <a:r>
              <a:rPr lang="pt-BR" dirty="0" smtClean="0"/>
              <a:t>como o mesmo fogo que matou alguns instantaneamente e queimou as cordas, não tocou os corpos, as roupas, nem o cabelo destes três. Nem deixou o cheiro de fumaça nas </a:t>
            </a:r>
            <a:r>
              <a:rPr lang="pt-BR" dirty="0" smtClean="0"/>
              <a:t>suas </a:t>
            </a:r>
            <a:r>
              <a:rPr lang="pt-BR" dirty="0" smtClean="0"/>
              <a:t>roupas.</a:t>
            </a:r>
          </a:p>
          <a:p>
            <a:pPr>
              <a:buNone/>
            </a:pPr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40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91264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7.  A Preservação dos Três Judeus (3:24-27)</a:t>
            </a:r>
          </a:p>
          <a:p>
            <a:pPr marL="1255713" indent="-1255713">
              <a:buNone/>
              <a:tabLst>
                <a:tab pos="806450" algn="l"/>
              </a:tabLst>
            </a:pPr>
            <a:r>
              <a:rPr lang="pt-BR" dirty="0" smtClean="0"/>
              <a:t>	8.  O Arrependimento de Nabucodonosor (3:28-29)</a:t>
            </a:r>
          </a:p>
          <a:p>
            <a:pPr>
              <a:buNone/>
            </a:pPr>
            <a:r>
              <a:rPr lang="pt-BR" i="1" dirty="0"/>
              <a:t> 28 Falou Nabucodonosor, dizendo: Bendito seja o Deus de </a:t>
            </a:r>
            <a:r>
              <a:rPr lang="pt-BR" i="1" dirty="0" err="1"/>
              <a:t>Sadraque</a:t>
            </a:r>
            <a:r>
              <a:rPr lang="pt-BR" i="1" dirty="0"/>
              <a:t>, </a:t>
            </a:r>
            <a:r>
              <a:rPr lang="pt-BR" i="1" dirty="0" err="1"/>
              <a:t>Mesaque</a:t>
            </a:r>
            <a:r>
              <a:rPr lang="pt-BR" i="1" dirty="0"/>
              <a:t> e </a:t>
            </a:r>
            <a:r>
              <a:rPr lang="pt-BR" i="1" dirty="0" err="1"/>
              <a:t>Abednego</a:t>
            </a:r>
            <a:r>
              <a:rPr lang="pt-BR" i="1" dirty="0"/>
              <a:t>, que enviou o seu anjo, e livrou os seus servos, que confiaram nele, pois violaram a palavra do rei, preferindo entregar os seus corpos, para que não servissem nem adorassem algum outro deus, senão o seu Deus. 29 Por mim, pois, é feito um decreto, pelo qual todo o povo, e nação e língua que disser blasfêmia contra o Deus de </a:t>
            </a:r>
            <a:r>
              <a:rPr lang="pt-BR" i="1" dirty="0" err="1"/>
              <a:t>Sadraque</a:t>
            </a:r>
            <a:r>
              <a:rPr lang="pt-BR" i="1" dirty="0"/>
              <a:t>, </a:t>
            </a:r>
            <a:r>
              <a:rPr lang="pt-BR" i="1" dirty="0" err="1"/>
              <a:t>Mesaque</a:t>
            </a:r>
            <a:r>
              <a:rPr lang="pt-BR" i="1" dirty="0"/>
              <a:t> e </a:t>
            </a:r>
            <a:r>
              <a:rPr lang="pt-BR" i="1" dirty="0" err="1"/>
              <a:t>Abednego</a:t>
            </a:r>
            <a:r>
              <a:rPr lang="pt-BR" i="1" dirty="0"/>
              <a:t>, seja despedaçado, e as suas casas sejam feitas um monturo; porquanto não há outro Deus que possa livrar como este</a:t>
            </a:r>
            <a:r>
              <a:rPr lang="pt-BR" i="1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41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91264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7.  A Preservação dos Três Judeus (3:24-27)</a:t>
            </a:r>
          </a:p>
          <a:p>
            <a:pPr marL="1255713" indent="-1255713">
              <a:buNone/>
              <a:tabLst>
                <a:tab pos="806450" algn="l"/>
              </a:tabLst>
            </a:pPr>
            <a:r>
              <a:rPr lang="pt-BR" dirty="0" smtClean="0"/>
              <a:t>	8.  O Arrependimento de Nabucodonosor (3:28-29)</a:t>
            </a:r>
          </a:p>
          <a:p>
            <a:pPr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A palavra "</a:t>
            </a:r>
            <a:r>
              <a:rPr lang="pt-BR" i="1" dirty="0" smtClean="0"/>
              <a:t>anjo</a:t>
            </a:r>
            <a:r>
              <a:rPr lang="pt-BR" dirty="0" smtClean="0"/>
              <a:t>" em si mesma não define o nome desse ser superior, mas, sim, a ideia de "mensageiro". Assim, o termo "anjo" se tornou familiarizado entre o povo de Deus para designar um espírito que leva uma mensagem.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O </a:t>
            </a:r>
            <a:r>
              <a:rPr lang="pt-BR" dirty="0"/>
              <a:t>supremo poder de Deus, declarado nas Escrituras, mostra que Ele não trabalha ou age através de seus músculos, mas pelo supremo poder da sua palavra.</a:t>
            </a:r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42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193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43528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7.  A Preservação dos Três Judeus (3:24-27)</a:t>
            </a:r>
          </a:p>
          <a:p>
            <a:pPr marL="1255713" indent="-1255713">
              <a:buNone/>
              <a:tabLst>
                <a:tab pos="806450" algn="l"/>
              </a:tabLst>
            </a:pPr>
            <a:r>
              <a:rPr lang="pt-BR" dirty="0" smtClean="0"/>
              <a:t>	8.  O Arrependimento de Nabucodonosor (3:28-29)</a:t>
            </a:r>
          </a:p>
          <a:p>
            <a:pPr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Naquele dia Nabucodonosor conheceu </a:t>
            </a:r>
            <a:r>
              <a:rPr lang="pt-BR" dirty="0" smtClean="0"/>
              <a:t>algo </a:t>
            </a:r>
            <a:r>
              <a:rPr lang="pt-BR" dirty="0" smtClean="0"/>
              <a:t>mais </a:t>
            </a:r>
            <a:r>
              <a:rPr lang="pt-BR" dirty="0" smtClean="0"/>
              <a:t>do poder de Deus e também chegou um pouco mais perto dele. Chegou até a louvá-lo: "</a:t>
            </a:r>
            <a:r>
              <a:rPr lang="pt-BR" i="1" dirty="0" smtClean="0"/>
              <a:t>Bendito seja o Deus de </a:t>
            </a:r>
            <a:r>
              <a:rPr lang="pt-BR" i="1" dirty="0" err="1" smtClean="0"/>
              <a:t>Sadra­que</a:t>
            </a:r>
            <a:r>
              <a:rPr lang="pt-BR" i="1" dirty="0" smtClean="0"/>
              <a:t>...</a:t>
            </a:r>
            <a:r>
              <a:rPr lang="pt-BR" dirty="0" smtClean="0"/>
              <a:t>" Mas realmente foi muito pouco. Ele ainda não sabia que quem o ignora é tão pecador e tão culpado como quem despreza.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43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7.  A Preservação dos Três Judeus (3:24-27)</a:t>
            </a:r>
          </a:p>
          <a:p>
            <a:pPr marL="1255713" indent="-1255713">
              <a:buNone/>
              <a:tabLst>
                <a:tab pos="806450" algn="l"/>
              </a:tabLst>
            </a:pPr>
            <a:r>
              <a:rPr lang="pt-BR" dirty="0" smtClean="0"/>
              <a:t>	8.  O Arrependimento de Nabucodonosor (3:28-29)</a:t>
            </a:r>
          </a:p>
          <a:p>
            <a:pPr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Deus era melhor do que todos os </a:t>
            </a:r>
            <a:r>
              <a:rPr lang="pt-BR" dirty="0" smtClean="0"/>
              <a:t>deuses</a:t>
            </a:r>
            <a:r>
              <a:rPr lang="pt-BR" dirty="0" smtClean="0"/>
              <a:t>, mas não era seu Deus único e pessoal. No capítulo anterior, Deus mostrou sua onisciência, enquanto neste, ele mostra sua onipotência.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7.  A Preservação dos Três Judeus (3:24-27)</a:t>
            </a:r>
          </a:p>
          <a:p>
            <a:pPr marL="1255713" indent="-1255713">
              <a:buNone/>
              <a:tabLst>
                <a:tab pos="806450" algn="l"/>
              </a:tabLst>
            </a:pPr>
            <a:r>
              <a:rPr lang="pt-BR" dirty="0" smtClean="0"/>
              <a:t>	8.  O Arrependimento de Nabucodonosor (3:28-29)</a:t>
            </a:r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9.  A Promoção dos Três Judeus (3:30)</a:t>
            </a:r>
          </a:p>
          <a:p>
            <a:endParaRPr lang="pt-BR" sz="1200" dirty="0" smtClean="0"/>
          </a:p>
          <a:p>
            <a:pPr>
              <a:buNone/>
            </a:pPr>
            <a:r>
              <a:rPr lang="pt-BR" i="1" dirty="0"/>
              <a:t> 30 Então o rei fez prosperar a </a:t>
            </a:r>
            <a:r>
              <a:rPr lang="pt-BR" i="1" dirty="0" err="1"/>
              <a:t>Sadraque</a:t>
            </a:r>
            <a:r>
              <a:rPr lang="pt-BR" i="1" dirty="0"/>
              <a:t>, </a:t>
            </a:r>
            <a:r>
              <a:rPr lang="pt-BR" i="1" dirty="0" err="1"/>
              <a:t>Mesaque</a:t>
            </a:r>
            <a:r>
              <a:rPr lang="pt-BR" i="1" dirty="0"/>
              <a:t> e </a:t>
            </a:r>
            <a:r>
              <a:rPr lang="pt-BR" i="1" dirty="0" err="1"/>
              <a:t>Abednego</a:t>
            </a:r>
            <a:r>
              <a:rPr lang="pt-BR" i="1" dirty="0"/>
              <a:t>, na província de Babilônia</a:t>
            </a:r>
            <a:r>
              <a:rPr lang="pt-BR" i="1" dirty="0" smtClean="0"/>
              <a:t>.</a:t>
            </a:r>
          </a:p>
          <a:p>
            <a:pPr>
              <a:buNone/>
            </a:pPr>
            <a:endParaRPr lang="pt-BR" i="1" dirty="0"/>
          </a:p>
          <a:p>
            <a:pPr marL="0" indent="0">
              <a:buNone/>
            </a:pPr>
            <a:r>
              <a:rPr lang="pt-BR" dirty="0"/>
              <a:t>Vamos finalizar este capítulo com uma pergunta: Onde estava Daniel naquele ocasião? Não sabemos. O que sabemos é que ele não participou da provação dos seus amigos. Talvez </a:t>
            </a:r>
            <a:r>
              <a:rPr lang="pt-BR" dirty="0" smtClean="0"/>
              <a:t>estivesse viajando </a:t>
            </a:r>
            <a:r>
              <a:rPr lang="pt-BR" dirty="0"/>
              <a:t>pelo império, a serviço do rei, ou talvez </a:t>
            </a:r>
            <a:r>
              <a:rPr lang="pt-BR" dirty="0" smtClean="0"/>
              <a:t>doente</a:t>
            </a:r>
            <a:r>
              <a:rPr lang="pt-BR" dirty="0"/>
              <a:t>. </a:t>
            </a:r>
          </a:p>
          <a:p>
            <a:pPr>
              <a:buNone/>
            </a:pPr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91264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7.  A Preservação dos Três Judeus (3:24-27)</a:t>
            </a:r>
          </a:p>
          <a:p>
            <a:pPr marL="1255713" indent="-1255713">
              <a:buNone/>
              <a:tabLst>
                <a:tab pos="806450" algn="l"/>
              </a:tabLst>
            </a:pPr>
            <a:r>
              <a:rPr lang="pt-BR" dirty="0" smtClean="0"/>
              <a:t>	8.  O Arrependimento de Nabucodonosor (3:28-29)</a:t>
            </a:r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9.  A Promoção dos Três Judeus (3:30)</a:t>
            </a:r>
          </a:p>
          <a:p>
            <a:endParaRPr lang="pt-BR" sz="1200" dirty="0" smtClean="0"/>
          </a:p>
          <a:p>
            <a:pPr marL="0" indent="0">
              <a:buNone/>
            </a:pPr>
            <a:r>
              <a:rPr lang="pt-BR" dirty="0" smtClean="0"/>
              <a:t>Antes ele tinha liderado o grupo e conseguido que eles não tivessem que se contaminar com a comida e a bebida do rei. Agora os três estavam aptos a suportar a prova, sem Daniel. Deus sempre visa o crescimento individual do crente, também através da comunhão e da convivência na igreja, para fazê-lo forte e prepará-lo para as lutas da vida.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 </a:t>
            </a:r>
            <a:r>
              <a:rPr lang="pt-BR" b="1" dirty="0" smtClean="0"/>
              <a:t>A Fornalha de </a:t>
            </a:r>
            <a:r>
              <a:rPr lang="pt-BR" b="1" dirty="0" smtClean="0"/>
              <a:t>Nabucodonosor (3)</a:t>
            </a:r>
            <a:endParaRPr lang="pt-BR" sz="1600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</a:t>
            </a:r>
            <a:r>
              <a:rPr lang="pt-BR" b="1" dirty="0" smtClean="0"/>
              <a:t>1.  A Construção da Imagem de Ouro (3:1)</a:t>
            </a:r>
          </a:p>
          <a:p>
            <a:pPr>
              <a:buNone/>
              <a:tabLst>
                <a:tab pos="806450" algn="l"/>
              </a:tabLst>
            </a:pPr>
            <a:endParaRPr lang="pt-BR" sz="1200" dirty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1	</a:t>
            </a:r>
            <a:r>
              <a:rPr lang="pt-BR" i="1" dirty="0" smtClean="0"/>
              <a:t>O </a:t>
            </a:r>
            <a:r>
              <a:rPr lang="pt-BR" i="1" dirty="0"/>
              <a:t>REI Nabucodonosor fez uma estátua de ouro, cuja altura era de sessenta côvados, e a sua largura de seis côvados; levantou-a no campo de Dura, na província de Babilônia.</a:t>
            </a:r>
            <a:endParaRPr lang="pt-BR" i="1" dirty="0" smtClean="0"/>
          </a:p>
          <a:p>
            <a:endParaRPr lang="pt-BR" sz="1200" dirty="0" smtClean="0"/>
          </a:p>
          <a:p>
            <a:pPr marL="0" indent="0">
              <a:buNone/>
            </a:pPr>
            <a:r>
              <a:rPr lang="pt-BR" dirty="0" smtClean="0"/>
              <a:t>Este lugar era espaçoso suficientemente para acompanhar as multidões que </a:t>
            </a:r>
            <a:r>
              <a:rPr lang="pt-BR" dirty="0" smtClean="0"/>
              <a:t>chegavam para </a:t>
            </a:r>
            <a:r>
              <a:rPr lang="pt-BR" dirty="0" smtClean="0"/>
              <a:t>ver e adorar a imagem do rei. A palavra persa que dá origem a nome “</a:t>
            </a:r>
            <a:r>
              <a:rPr lang="pt-BR" i="1" dirty="0" smtClean="0"/>
              <a:t>Dura</a:t>
            </a:r>
            <a:r>
              <a:rPr lang="pt-BR" dirty="0" smtClean="0"/>
              <a:t>” significa: “lugar rodeado por muros”.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330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sz="1600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</a:t>
            </a:r>
            <a:r>
              <a:rPr lang="pt-BR" b="1" dirty="0" smtClean="0"/>
              <a:t>1.  A Construção da Imagem de Ouro (3:1)</a:t>
            </a:r>
          </a:p>
          <a:p>
            <a:pPr>
              <a:buNone/>
              <a:tabLst>
                <a:tab pos="806450" algn="l"/>
              </a:tabLst>
            </a:pPr>
            <a:endParaRPr lang="pt-BR" sz="1200" dirty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1	</a:t>
            </a:r>
            <a:r>
              <a:rPr lang="pt-BR" i="1" dirty="0" smtClean="0"/>
              <a:t>O </a:t>
            </a:r>
            <a:r>
              <a:rPr lang="pt-BR" i="1" dirty="0"/>
              <a:t>REI Nabucodonosor fez uma estátua de ouro, cuja altura era de sessenta côvados, e a sua largura de seis côvados; levantou-a no campo de Dura, na província de Babilônia.</a:t>
            </a:r>
            <a:endParaRPr lang="pt-BR" i="1" dirty="0" smtClean="0"/>
          </a:p>
          <a:p>
            <a:endParaRPr lang="pt-BR" sz="1200" dirty="0" smtClean="0"/>
          </a:p>
          <a:p>
            <a:pPr marL="0" indent="0">
              <a:buNone/>
            </a:pPr>
            <a:r>
              <a:rPr lang="pt-BR" dirty="0"/>
              <a:t>Ali, pois, foi levantada uma estátua que media 30 metros por 3, aproximadamente, </a:t>
            </a:r>
            <a:r>
              <a:rPr lang="pt-BR" dirty="0" smtClean="0"/>
              <a:t>feita </a:t>
            </a:r>
            <a:r>
              <a:rPr lang="pt-BR" dirty="0"/>
              <a:t>totalmente do mais precioso dos metais, ouro. Nabucodonosor talvez </a:t>
            </a:r>
            <a:r>
              <a:rPr lang="pt-BR" dirty="0" smtClean="0"/>
              <a:t>lembrava das </a:t>
            </a:r>
            <a:r>
              <a:rPr lang="pt-BR" dirty="0"/>
              <a:t>imagens </a:t>
            </a:r>
            <a:r>
              <a:rPr lang="pt-BR" dirty="0" smtClean="0"/>
              <a:t>do </a:t>
            </a:r>
            <a:r>
              <a:rPr lang="pt-BR" dirty="0"/>
              <a:t>Egito que eles fizeram para perpetuar a sua memória depois a morte. Muitos deles foram feitos de </a:t>
            </a:r>
            <a:r>
              <a:rPr lang="pt-BR" dirty="0" smtClean="0"/>
              <a:t>grandes pedras. 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946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sz="1600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</a:t>
            </a:r>
            <a:r>
              <a:rPr lang="pt-BR" b="1" dirty="0" smtClean="0"/>
              <a:t>1.  A Construção da Imagem de Ouro (3:1)</a:t>
            </a:r>
          </a:p>
          <a:p>
            <a:pPr>
              <a:buNone/>
              <a:tabLst>
                <a:tab pos="806450" algn="l"/>
              </a:tabLst>
            </a:pPr>
            <a:endParaRPr lang="pt-BR" sz="1200" dirty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1	</a:t>
            </a:r>
            <a:r>
              <a:rPr lang="pt-BR" i="1" dirty="0" smtClean="0"/>
              <a:t>O </a:t>
            </a:r>
            <a:r>
              <a:rPr lang="pt-BR" i="1" dirty="0"/>
              <a:t>REI Nabucodonosor fez uma estátua de ouro, cuja altura era de sessenta côvados, e a sua largura de seis côvados; levantou-a no campo de Dura, na província de Babilônia.</a:t>
            </a:r>
            <a:endParaRPr lang="pt-BR" i="1" dirty="0" smtClean="0"/>
          </a:p>
          <a:p>
            <a:endParaRPr lang="pt-BR" sz="1200" dirty="0" smtClean="0"/>
          </a:p>
          <a:p>
            <a:pPr marL="0" indent="0">
              <a:buNone/>
            </a:pPr>
            <a:r>
              <a:rPr lang="pt-BR" dirty="0"/>
              <a:t>Mas </a:t>
            </a:r>
            <a:r>
              <a:rPr lang="pt-BR" dirty="0" smtClean="0"/>
              <a:t>na </a:t>
            </a:r>
            <a:r>
              <a:rPr lang="pt-BR" dirty="0"/>
              <a:t>planície de Dura não existe pedras de granito ou qualquer pedra que </a:t>
            </a:r>
            <a:r>
              <a:rPr lang="pt-BR" dirty="0" smtClean="0"/>
              <a:t>servisse para </a:t>
            </a:r>
            <a:r>
              <a:rPr lang="pt-BR" dirty="0"/>
              <a:t>fazer uma imagem. E por isso, o rei, para deixar uma imagem da sua grandeza, foi constrangido a construir uma de ouro.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7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456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sz="1600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</a:t>
            </a:r>
            <a:r>
              <a:rPr lang="pt-BR" b="1" dirty="0" smtClean="0"/>
              <a:t>1.  A Construção da Imagem de Ouro (3:1)</a:t>
            </a:r>
            <a:endParaRPr lang="pt-BR" dirty="0" smtClean="0"/>
          </a:p>
          <a:p>
            <a:pPr>
              <a:buNone/>
              <a:tabLst>
                <a:tab pos="806450" algn="l"/>
              </a:tabLst>
            </a:pPr>
            <a:r>
              <a:rPr lang="pt-BR" b="1" dirty="0" smtClean="0"/>
              <a:t>		2.  A Dedicação da Imagem de Ouro (3:2-7)</a:t>
            </a:r>
            <a:endParaRPr lang="pt-BR" dirty="0" smtClean="0"/>
          </a:p>
          <a:p>
            <a:pPr>
              <a:buNone/>
              <a:tabLst>
                <a:tab pos="1162050" algn="l"/>
              </a:tabLst>
            </a:pPr>
            <a:r>
              <a:rPr lang="pt-BR" b="1" dirty="0" smtClean="0"/>
              <a:t>		a.  A Convocação do Povo (3:2)</a:t>
            </a:r>
          </a:p>
          <a:p>
            <a:pPr>
              <a:buNone/>
            </a:pPr>
            <a:endParaRPr lang="pt-BR" sz="1200" dirty="0"/>
          </a:p>
          <a:p>
            <a:pPr>
              <a:buNone/>
            </a:pPr>
            <a:r>
              <a:rPr lang="pt-BR" dirty="0" smtClean="0"/>
              <a:t>2 	</a:t>
            </a:r>
            <a:r>
              <a:rPr lang="pt-BR" i="1" dirty="0" smtClean="0"/>
              <a:t>Então </a:t>
            </a:r>
            <a:r>
              <a:rPr lang="pt-BR" i="1" dirty="0"/>
              <a:t>o rei Nabucodonosor mandou reunir os príncipes, os prefeitos, os governadores, os conselheiros, os tesoureiros, os juízes, os capitães, e todos os oficiais das províncias, para que viessem à consagração da estátua que o rei Nabucodonosor tinha levantado.</a:t>
            </a:r>
            <a:endParaRPr lang="pt-BR" i="1" dirty="0" smtClean="0"/>
          </a:p>
          <a:p>
            <a:pPr marL="0" indent="0">
              <a:buNone/>
            </a:pPr>
            <a:r>
              <a:rPr lang="pt-BR" dirty="0" smtClean="0"/>
              <a:t>A palavra traduzida “</a:t>
            </a:r>
            <a:r>
              <a:rPr lang="pt-BR" i="1" dirty="0" smtClean="0"/>
              <a:t>príncipes</a:t>
            </a:r>
            <a:r>
              <a:rPr lang="pt-BR" dirty="0" smtClean="0"/>
              <a:t>” era usada no Império Persa para o governante de uma província. As demais patentes são palavras de vasto sentido no mundo ocidental e principalmente no oriental.</a:t>
            </a: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8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	B. </a:t>
            </a:r>
            <a:r>
              <a:rPr lang="pt-BR" dirty="0"/>
              <a:t>A Fornalha de </a:t>
            </a:r>
            <a:r>
              <a:rPr lang="pt-BR" b="1" dirty="0" smtClean="0"/>
              <a:t>Nabucodonosor (3)</a:t>
            </a:r>
            <a:endParaRPr lang="pt-BR" sz="1600" dirty="0" smtClean="0"/>
          </a:p>
          <a:p>
            <a:pPr>
              <a:buNone/>
              <a:tabLst>
                <a:tab pos="806450" algn="l"/>
              </a:tabLst>
            </a:pPr>
            <a:r>
              <a:rPr lang="pt-BR" dirty="0" smtClean="0"/>
              <a:t>		</a:t>
            </a:r>
            <a:r>
              <a:rPr lang="pt-BR" b="1" dirty="0" smtClean="0"/>
              <a:t>1.  A Construção da Imagem de Ouro (3:1)</a:t>
            </a:r>
            <a:endParaRPr lang="pt-BR" dirty="0" smtClean="0"/>
          </a:p>
          <a:p>
            <a:pPr>
              <a:buNone/>
              <a:tabLst>
                <a:tab pos="806450" algn="l"/>
              </a:tabLst>
            </a:pPr>
            <a:r>
              <a:rPr lang="pt-BR" b="1" dirty="0" smtClean="0"/>
              <a:t>		2.  A Dedicação da Imagem de Ouro (3:2-7)</a:t>
            </a:r>
            <a:endParaRPr lang="pt-BR" dirty="0" smtClean="0"/>
          </a:p>
          <a:p>
            <a:pPr>
              <a:buNone/>
              <a:tabLst>
                <a:tab pos="1162050" algn="l"/>
              </a:tabLst>
            </a:pPr>
            <a:r>
              <a:rPr lang="pt-BR" b="1" dirty="0" smtClean="0"/>
              <a:t>		a.  A Convocação do Povo (3:2)</a:t>
            </a:r>
            <a:endParaRPr lang="pt-BR" dirty="0" smtClean="0"/>
          </a:p>
          <a:p>
            <a:pPr>
              <a:buNone/>
            </a:pPr>
            <a:endParaRPr lang="pt-BR" sz="1600" dirty="0" smtClean="0"/>
          </a:p>
          <a:p>
            <a:pPr marL="0" indent="0">
              <a:buNone/>
            </a:pPr>
            <a:r>
              <a:rPr lang="pt-BR" dirty="0" smtClean="0"/>
              <a:t>Evidentemente, o objetivo para este estátua também era consolidar todas as nacionalidades do mundo em uma só nação. A nação </a:t>
            </a:r>
            <a:r>
              <a:rPr lang="pt-BR" dirty="0" smtClean="0"/>
              <a:t>babilônica</a:t>
            </a:r>
            <a:r>
              <a:rPr lang="pt-BR" dirty="0" smtClean="0"/>
              <a:t>. Parece que o rei queria usar uma religião, talvez nova, para unir o povo. Nabucodonosor sabia que para alcançar tal união, era essencial que o governo fosse supremo em tudo, tanto no sentido civil como no religioso. Ajuntando as autoridades de todas as províncias do seu vasto reino, era uma foram para dar prestígio à inauguração da nova religião.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9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246</Words>
  <Application>Microsoft Office PowerPoint</Application>
  <PresentationFormat>Apresentação na tela (4:3)</PresentationFormat>
  <Paragraphs>349</Paragraphs>
  <Slides>46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46</vt:i4>
      </vt:variant>
    </vt:vector>
  </HeadingPairs>
  <TitlesOfParts>
    <vt:vector size="48" baseType="lpstr">
      <vt:lpstr>1_Office Theme</vt:lpstr>
      <vt:lpstr>Documento</vt:lpstr>
      <vt:lpstr>Apresentação do PowerPoint</vt:lpstr>
      <vt:lpstr>Apresentação do PowerPoint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  <vt:lpstr>Daniel – Capítulo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User</cp:lastModifiedBy>
  <cp:revision>15</cp:revision>
  <dcterms:created xsi:type="dcterms:W3CDTF">2014-01-20T17:31:21Z</dcterms:created>
  <dcterms:modified xsi:type="dcterms:W3CDTF">2020-03-05T12:28:35Z</dcterms:modified>
</cp:coreProperties>
</file>